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png>
</file>

<file path=ppt/media/image13.gif>
</file>

<file path=ppt/media/image14.gif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1945dc7ee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1945dc7ee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1945dc7eee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1945dc7eee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945dc7ee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945dc7ee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cdc.gov/vision-health-data/prevalence-estimates/vision-loss-prevalence.html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8.jpg"/><Relationship Id="rId7" Type="http://schemas.openxmlformats.org/officeDocument/2006/relationships/image" Target="../media/image5.jpg"/><Relationship Id="rId8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5.jpg"/><Relationship Id="rId5" Type="http://schemas.openxmlformats.org/officeDocument/2006/relationships/image" Target="../media/image3.jpg"/><Relationship Id="rId6" Type="http://schemas.openxmlformats.org/officeDocument/2006/relationships/image" Target="../media/image10.jpg"/><Relationship Id="rId7" Type="http://schemas.openxmlformats.org/officeDocument/2006/relationships/image" Target="../media/image7.jpg"/><Relationship Id="rId8" Type="http://schemas.openxmlformats.org/officeDocument/2006/relationships/image" Target="../media/image1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9.png"/><Relationship Id="rId5" Type="http://schemas.openxmlformats.org/officeDocument/2006/relationships/image" Target="../media/image1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hyperlink" Target="http://drive.google.com/file/d/12SkufNyS7WsxiVcmlpw5NZ9Vm2Gaq09U/view" TargetMode="External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164050" y="0"/>
            <a:ext cx="4815900" cy="68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Blind, the Dog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164050" y="548938"/>
            <a:ext cx="4815900" cy="4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 mobility assistant</a:t>
            </a:r>
            <a:endParaRPr sz="1400"/>
          </a:p>
        </p:txBody>
      </p:sp>
      <p:sp>
        <p:nvSpPr>
          <p:cNvPr id="56" name="Google Shape;56;p13"/>
          <p:cNvSpPr txBox="1"/>
          <p:nvPr/>
        </p:nvSpPr>
        <p:spPr>
          <a:xfrm>
            <a:off x="743925" y="223975"/>
            <a:ext cx="15678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Problem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6787975" y="223975"/>
            <a:ext cx="15678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Process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59975" y="775925"/>
            <a:ext cx="2687700" cy="13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1 million americans suffer from complete blindness with tens more suffering from some form of vision loss. That number is set to double by the year 2050 according to the 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CDC</a:t>
            </a:r>
            <a:r>
              <a:rPr lang="en" sz="1000">
                <a:solidFill>
                  <a:schemeClr val="dk2"/>
                </a:solidFill>
              </a:rPr>
              <a:t>. However, in the past few decades, mobility </a:t>
            </a:r>
            <a:r>
              <a:rPr lang="en" sz="1000">
                <a:solidFill>
                  <a:schemeClr val="dk2"/>
                </a:solidFill>
              </a:rPr>
              <a:t>aid technology</a:t>
            </a:r>
            <a:r>
              <a:rPr lang="en" sz="1000">
                <a:solidFill>
                  <a:schemeClr val="dk2"/>
                </a:solidFill>
              </a:rPr>
              <a:t> has remained relatively the same. 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359975" y="3424075"/>
            <a:ext cx="2687700" cy="13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The most prevalent existing solution, walking sticks, have many shortcomings. With an inability to detect obstacles above ground, a proclivity towards getting stuck in cracks, and a complete lack of safety around moving objects, walking sticks have been long overdue for an innovative replacement.</a:t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 rotWithShape="1">
          <a:blip r:embed="rId4">
            <a:alphaModFix/>
          </a:blip>
          <a:srcRect b="5423" l="0" r="0" t="8629"/>
          <a:stretch/>
        </p:blipFill>
        <p:spPr>
          <a:xfrm>
            <a:off x="454750" y="2024275"/>
            <a:ext cx="2345751" cy="1399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/>
        </p:nvSpPr>
        <p:spPr>
          <a:xfrm>
            <a:off x="3228138" y="4193425"/>
            <a:ext cx="26877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Blind is a fun, friendly aid to the </a:t>
            </a:r>
            <a:r>
              <a:rPr lang="en" sz="1000">
                <a:solidFill>
                  <a:schemeClr val="dk2"/>
                </a:solidFill>
              </a:rPr>
              <a:t>visually</a:t>
            </a:r>
            <a:r>
              <a:rPr lang="en" sz="1000">
                <a:solidFill>
                  <a:schemeClr val="dk2"/>
                </a:solidFill>
              </a:rPr>
              <a:t> impaired that </a:t>
            </a:r>
            <a:r>
              <a:rPr lang="en" sz="1000">
                <a:solidFill>
                  <a:schemeClr val="dk2"/>
                </a:solidFill>
              </a:rPr>
              <a:t>maps a</a:t>
            </a:r>
            <a:r>
              <a:rPr lang="en" sz="1000">
                <a:solidFill>
                  <a:schemeClr val="dk2"/>
                </a:solidFill>
              </a:rPr>
              <a:t> room in real time!</a:t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 rotWithShape="1">
          <a:blip r:embed="rId5">
            <a:alphaModFix/>
          </a:blip>
          <a:srcRect b="20760" l="18878" r="13649" t="18907"/>
          <a:stretch/>
        </p:blipFill>
        <p:spPr>
          <a:xfrm>
            <a:off x="3090250" y="806213"/>
            <a:ext cx="2963500" cy="353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38700" y="999850"/>
            <a:ext cx="1535224" cy="109201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4" name="Google Shape;64;p13"/>
          <p:cNvSpPr txBox="1"/>
          <p:nvPr/>
        </p:nvSpPr>
        <p:spPr>
          <a:xfrm>
            <a:off x="6490500" y="680100"/>
            <a:ext cx="11799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</a:rPr>
              <a:t>Sketch/Design</a:t>
            </a:r>
            <a:endParaRPr b="1" sz="1000">
              <a:solidFill>
                <a:schemeClr val="dk2"/>
              </a:solidFill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6490500" y="2052088"/>
            <a:ext cx="6579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</a:rPr>
              <a:t>Build</a:t>
            </a:r>
            <a:endParaRPr b="1" sz="1000">
              <a:solidFill>
                <a:schemeClr val="dk2"/>
              </a:solidFill>
            </a:endParaRPr>
          </a:p>
        </p:txBody>
      </p:sp>
      <p:sp>
        <p:nvSpPr>
          <p:cNvPr id="66" name="Google Shape;66;p13"/>
          <p:cNvSpPr txBox="1"/>
          <p:nvPr/>
        </p:nvSpPr>
        <p:spPr>
          <a:xfrm>
            <a:off x="6490500" y="3424100"/>
            <a:ext cx="8079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</a:rPr>
              <a:t>Software</a:t>
            </a:r>
            <a:endParaRPr b="1" sz="1000">
              <a:solidFill>
                <a:schemeClr val="dk2"/>
              </a:solidFill>
            </a:endParaRPr>
          </a:p>
        </p:txBody>
      </p:sp>
      <p:pic>
        <p:nvPicPr>
          <p:cNvPr id="67" name="Google Shape;67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13450" y="2371900"/>
            <a:ext cx="1567800" cy="104495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8" name="Google Shape;68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29735" y="3751150"/>
            <a:ext cx="1535217" cy="11514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9875" y="66704"/>
            <a:ext cx="1830625" cy="1220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5">
            <a:alphaModFix/>
          </a:blip>
          <a:srcRect b="0" l="0" r="16352" t="25009"/>
          <a:stretch/>
        </p:blipFill>
        <p:spPr>
          <a:xfrm>
            <a:off x="75600" y="3269350"/>
            <a:ext cx="2750500" cy="164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4275" y="215025"/>
            <a:ext cx="2127252" cy="141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32926" y="3967005"/>
            <a:ext cx="1576223" cy="1050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 rotWithShape="1">
          <a:blip r:embed="rId8">
            <a:alphaModFix/>
          </a:blip>
          <a:srcRect b="18746" l="0" r="0" t="20801"/>
          <a:stretch/>
        </p:blipFill>
        <p:spPr>
          <a:xfrm>
            <a:off x="1967900" y="236275"/>
            <a:ext cx="1303343" cy="105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/>
        </p:nvSpPr>
        <p:spPr>
          <a:xfrm>
            <a:off x="64225" y="81575"/>
            <a:ext cx="73143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Software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52575"/>
            <a:ext cx="9143997" cy="4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4602" y="912950"/>
            <a:ext cx="3451675" cy="253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 rotWithShape="1">
          <a:blip r:embed="rId5">
            <a:alphaModFix/>
          </a:blip>
          <a:srcRect b="18798" l="0" r="0" t="0"/>
          <a:stretch/>
        </p:blipFill>
        <p:spPr>
          <a:xfrm>
            <a:off x="5348523" y="3074500"/>
            <a:ext cx="3388626" cy="228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Product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 rotWithShape="1">
          <a:blip r:embed="rId3">
            <a:alphaModFix/>
          </a:blip>
          <a:srcRect b="20760" l="18878" r="13649" t="18907"/>
          <a:stretch/>
        </p:blipFill>
        <p:spPr>
          <a:xfrm>
            <a:off x="6438525" y="-142200"/>
            <a:ext cx="2705475" cy="3223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6"/>
          <p:cNvCxnSpPr/>
          <p:nvPr/>
        </p:nvCxnSpPr>
        <p:spPr>
          <a:xfrm>
            <a:off x="5471400" y="1027900"/>
            <a:ext cx="1392000" cy="43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6"/>
          <p:cNvCxnSpPr/>
          <p:nvPr/>
        </p:nvCxnSpPr>
        <p:spPr>
          <a:xfrm flipH="1" rot="10800000">
            <a:off x="5535650" y="2002425"/>
            <a:ext cx="1381200" cy="230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5" name="Google Shape;95;p16" title="IMG_5492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800" y="1071400"/>
            <a:ext cx="4716550" cy="353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